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8" r:id="rId1"/>
    <p:sldMasterId id="2147483699" r:id="rId2"/>
    <p:sldMasterId id="2147483700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-52"/>
      <p:regular r:id="rId24"/>
      <p:bold r:id="rId25"/>
      <p:italic r:id="rId26"/>
      <p:boldItalic r:id="rId27"/>
    </p:embeddedFont>
    <p:embeddedFont>
      <p:font typeface="Montserrat ExtraBold" panose="00000900000000000000" pitchFamily="2" charset="-52"/>
      <p:bold r:id="rId28"/>
      <p:boldItalic r:id="rId29"/>
    </p:embeddedFont>
    <p:embeddedFont>
      <p:font typeface="Montserrat Medium" panose="00000600000000000000" pitchFamily="2" charset="-52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5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0db4cbd6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20db4cbd64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20db4cbd64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20ec95d9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2420ec95d92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20ec95d9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2420ec95d92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20ec95d9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g2420ec95d92_0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20ec95d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2420ec95d92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20ec95d9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2420ec95d92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20ec95d9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420ec95d92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g2420ec95d92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d2db771b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2d2db771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03056f52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403056f52b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20ec95d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2420ec95d92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20ec95d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2420ec95d92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20ec95d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2420ec95d92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20ec95d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2420ec95d92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20ec95d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2420ec95d92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20ec95d9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2420ec95d92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 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>
            <a:off x="822960" y="274320"/>
            <a:ext cx="7521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body" idx="1"/>
          </p:nvPr>
        </p:nvSpPr>
        <p:spPr>
          <a:xfrm>
            <a:off x="822960" y="825471"/>
            <a:ext cx="7521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dt" idx="10"/>
          </p:nvPr>
        </p:nvSpPr>
        <p:spPr>
          <a:xfrm rot="-1985953">
            <a:off x="308933" y="4391234"/>
            <a:ext cx="1960664" cy="17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ftr" idx="11"/>
          </p:nvPr>
        </p:nvSpPr>
        <p:spPr>
          <a:xfrm>
            <a:off x="3517514" y="4713842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36"/>
          <p:cNvSpPr>
            <a:spLocks noGrp="1"/>
          </p:cNvSpPr>
          <p:nvPr>
            <p:ph type="sldNum" idx="12"/>
          </p:nvPr>
        </p:nvSpPr>
        <p:spPr>
          <a:xfrm>
            <a:off x="8401038" y="4628117"/>
            <a:ext cx="502800" cy="3771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1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41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4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9" name="Google Shape;199;p43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4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4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>
  <p:cSld name="SECTION_HEADER 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>
  <p:cSld name="TITLE_AND_TWO_COLUMNS 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46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4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 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 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8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4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 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 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0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0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5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 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 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2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5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qahacking.gur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joxi.ru/p27MxZghZd8Ko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qahacking.guru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44" y="4263375"/>
            <a:ext cx="2430000" cy="3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 txBox="1"/>
          <p:nvPr/>
        </p:nvSpPr>
        <p:spPr>
          <a:xfrm>
            <a:off x="2603551" y="355350"/>
            <a:ext cx="3936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14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" name="Google Shape;246;p54"/>
          <p:cNvSpPr/>
          <p:nvPr/>
        </p:nvSpPr>
        <p:spPr>
          <a:xfrm>
            <a:off x="473200" y="982050"/>
            <a:ext cx="78966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2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Тестировщик программного обеспечения</a:t>
            </a:r>
            <a:endParaRPr sz="2000" b="1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540550" y="1619875"/>
            <a:ext cx="83088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проект </a:t>
            </a:r>
            <a:endParaRPr sz="27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“Комплексное тестирование платформы qahacking.guru”</a:t>
            </a:r>
            <a:endParaRPr sz="24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44150" y="3525375"/>
            <a:ext cx="426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Преподаватель: Гриненко В.В.</a:t>
            </a:r>
            <a:endParaRPr sz="18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4811199" y="3442575"/>
            <a:ext cx="41811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Выполнил: Денисова</a:t>
            </a:r>
            <a:r>
              <a:rPr lang="ru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О.Ю</a:t>
            </a: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Поток ТП-</a:t>
            </a:r>
            <a:r>
              <a:rPr lang="ru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844, гр.1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3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6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BCDAD-CDBC-4179-A199-A32C6CB2BA4B}"/>
              </a:ext>
            </a:extLst>
          </p:cNvPr>
          <p:cNvSpPr txBox="1"/>
          <p:nvPr/>
        </p:nvSpPr>
        <p:spPr>
          <a:xfrm>
            <a:off x="690283" y="712925"/>
            <a:ext cx="779929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selenium import </a:t>
            </a:r>
            <a:r>
              <a:rPr lang="en-US" dirty="0" err="1"/>
              <a:t>webdriver</a:t>
            </a:r>
            <a:endParaRPr lang="en-US" dirty="0"/>
          </a:p>
          <a:p>
            <a:r>
              <a:rPr lang="en-US" dirty="0"/>
              <a:t>from selenium.webdriver.common.by import By</a:t>
            </a:r>
          </a:p>
          <a:p>
            <a:r>
              <a:rPr lang="en-US" dirty="0"/>
              <a:t>from </a:t>
            </a:r>
            <a:r>
              <a:rPr lang="en-US" dirty="0" err="1"/>
              <a:t>selenium.webdriver.chrome.service</a:t>
            </a:r>
            <a:r>
              <a:rPr lang="en-US" dirty="0"/>
              <a:t> import Service</a:t>
            </a:r>
          </a:p>
          <a:p>
            <a:r>
              <a:rPr lang="en-US" dirty="0"/>
              <a:t>import time</a:t>
            </a:r>
          </a:p>
          <a:p>
            <a:r>
              <a:rPr lang="en-US" dirty="0"/>
              <a:t>s=Service('C:/Users/Olga/Downloads/chromedriver.exe')</a:t>
            </a:r>
          </a:p>
          <a:p>
            <a:r>
              <a:rPr lang="en-US" dirty="0"/>
              <a:t>driver = </a:t>
            </a:r>
            <a:r>
              <a:rPr lang="en-US" dirty="0" err="1"/>
              <a:t>webdriver.Chrome</a:t>
            </a:r>
            <a:r>
              <a:rPr lang="en-US" dirty="0"/>
              <a:t>(service=s)</a:t>
            </a:r>
          </a:p>
          <a:p>
            <a:r>
              <a:rPr lang="en-US" dirty="0" err="1"/>
              <a:t>driver.get</a:t>
            </a:r>
            <a:r>
              <a:rPr lang="en-US" dirty="0"/>
              <a:t>("https://qahacking.guru/")</a:t>
            </a:r>
          </a:p>
          <a:p>
            <a:r>
              <a:rPr lang="en-US" dirty="0" err="1"/>
              <a:t>driver.set_window_size</a:t>
            </a:r>
            <a:r>
              <a:rPr lang="en-US" dirty="0"/>
              <a:t>(1600,900)</a:t>
            </a:r>
          </a:p>
          <a:p>
            <a:r>
              <a:rPr lang="en-US" dirty="0" err="1"/>
              <a:t>time.sleep</a:t>
            </a:r>
            <a:r>
              <a:rPr lang="en-US" dirty="0"/>
              <a:t>(5)</a:t>
            </a:r>
          </a:p>
          <a:p>
            <a:r>
              <a:rPr lang="en-US" dirty="0" err="1"/>
              <a:t>driver.get</a:t>
            </a:r>
            <a:r>
              <a:rPr lang="en-US" dirty="0"/>
              <a:t>("https://qahacking.guru/")</a:t>
            </a:r>
          </a:p>
          <a:p>
            <a:r>
              <a:rPr lang="en-US" dirty="0" err="1"/>
              <a:t>driver.find_element</a:t>
            </a:r>
            <a:r>
              <a:rPr lang="en-US" dirty="0"/>
              <a:t>(</a:t>
            </a:r>
            <a:r>
              <a:rPr lang="en-US" dirty="0" err="1"/>
              <a:t>By.CSS_SELECTOR</a:t>
            </a:r>
            <a:r>
              <a:rPr lang="en-US" dirty="0"/>
              <a:t>, ".</a:t>
            </a:r>
            <a:r>
              <a:rPr lang="en-US" dirty="0" err="1"/>
              <a:t>uk</a:t>
            </a:r>
            <a:r>
              <a:rPr lang="en-US" dirty="0"/>
              <a:t>-navbar-nav &gt; </a:t>
            </a:r>
            <a:r>
              <a:rPr lang="en-US" dirty="0" err="1"/>
              <a:t>li:nth-child</a:t>
            </a:r>
            <a:r>
              <a:rPr lang="en-US" dirty="0"/>
              <a:t>(6) &gt; a").click()</a:t>
            </a:r>
          </a:p>
          <a:p>
            <a:r>
              <a:rPr lang="en-US" dirty="0" err="1"/>
              <a:t>driver.find_element</a:t>
            </a:r>
            <a:r>
              <a:rPr lang="en-US" dirty="0"/>
              <a:t>(By.ID, "question2_2").click()</a:t>
            </a:r>
          </a:p>
          <a:p>
            <a:r>
              <a:rPr lang="en-US" dirty="0" err="1"/>
              <a:t>time.sleep</a:t>
            </a:r>
            <a:r>
              <a:rPr lang="en-US" dirty="0"/>
              <a:t>(5)</a:t>
            </a:r>
          </a:p>
          <a:p>
            <a:r>
              <a:rPr lang="en-US" dirty="0" err="1"/>
              <a:t>driver.find_element</a:t>
            </a:r>
            <a:r>
              <a:rPr lang="en-US" dirty="0"/>
              <a:t>(By.ID, "question14_2").click()</a:t>
            </a:r>
          </a:p>
          <a:p>
            <a:r>
              <a:rPr lang="en-US" dirty="0" err="1"/>
              <a:t>time.sleep</a:t>
            </a:r>
            <a:r>
              <a:rPr lang="en-US" dirty="0"/>
              <a:t>(5)</a:t>
            </a:r>
          </a:p>
          <a:p>
            <a:r>
              <a:rPr lang="en-US" dirty="0" err="1"/>
              <a:t>driver.find_element</a:t>
            </a:r>
            <a:r>
              <a:rPr lang="en-US" dirty="0"/>
              <a:t>(By.ID, "question16_2").click()</a:t>
            </a:r>
          </a:p>
          <a:p>
            <a:r>
              <a:rPr lang="en-US" dirty="0" err="1"/>
              <a:t>time.sleep</a:t>
            </a:r>
            <a:r>
              <a:rPr lang="en-US" dirty="0"/>
              <a:t>(5)</a:t>
            </a:r>
          </a:p>
          <a:p>
            <a:r>
              <a:rPr lang="en-US" dirty="0" err="1"/>
              <a:t>driver.find_element</a:t>
            </a:r>
            <a:r>
              <a:rPr lang="en-US" dirty="0"/>
              <a:t>(By.ID, "question21_2").click()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4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6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EAE0D1-2641-4E4E-A44C-BF3D175B5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85725"/>
            <a:ext cx="837247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5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6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54D7D9-502A-4AC1-AF2F-30B448D17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6575"/>
            <a:ext cx="9144000" cy="407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66"/>
          <p:cNvSpPr txBox="1"/>
          <p:nvPr/>
        </p:nvSpPr>
        <p:spPr>
          <a:xfrm>
            <a:off x="382671" y="992551"/>
            <a:ext cx="8082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Данный отчет составлен за период с 26.04.2023 по 26.04.2023 и описывает объем работ, проведенный в отчетный период. Нами была протестирована часть функционала приложения </a:t>
            </a:r>
            <a:r>
              <a:rPr lang="ru-RU" sz="1000" dirty="0" err="1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qahacking.guru</a:t>
            </a:r>
            <a:r>
              <a:rPr lang="ru-RU" sz="10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 Для проверки был проведен 21 тест, из них статус «</a:t>
            </a:r>
            <a:r>
              <a:rPr lang="en-US" sz="10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Pass</a:t>
            </a:r>
            <a:r>
              <a:rPr lang="ru-RU" sz="10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» получили </a:t>
            </a:r>
            <a:r>
              <a:rPr lang="en-US" sz="10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17 </a:t>
            </a:r>
            <a:r>
              <a:rPr lang="ru-RU" sz="10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тестов, в чек-листе содержится 11 пунктов. Обнаружена 1 ошибка в статусе критического бага.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На часть функционала был написан </a:t>
            </a:r>
            <a:r>
              <a:rPr lang="ru-RU" sz="1000" dirty="0" err="1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автотест</a:t>
            </a:r>
            <a:r>
              <a:rPr lang="ru-RU" sz="10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на языке программирования </a:t>
            </a:r>
            <a:r>
              <a:rPr lang="en-US" sz="10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Python </a:t>
            </a:r>
            <a:r>
              <a:rPr lang="ru-RU" sz="10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на платформе </a:t>
            </a:r>
            <a:r>
              <a:rPr lang="en-US" sz="1000" dirty="0" err="1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PYChyarm</a:t>
            </a:r>
            <a:r>
              <a:rPr lang="ru-RU" sz="10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который был успешно пройден.</a:t>
            </a:r>
            <a:r>
              <a:rPr lang="en-US" sz="10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0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Релиз не рекомендуется к выпуску до устранения критического бага, а также рекомендуется увеличить объем и  улучшить качество тестирования, с целью большего покрытия функционала, за счет увеличения числа проверок.</a:t>
            </a:r>
            <a:endParaRPr sz="10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6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F3E832A-7DE4-4DE6-ADB4-884D515DC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021245"/>
              </p:ext>
            </p:extLst>
          </p:nvPr>
        </p:nvGraphicFramePr>
        <p:xfrm>
          <a:off x="382672" y="2395854"/>
          <a:ext cx="3687305" cy="569229"/>
        </p:xfrm>
        <a:graphic>
          <a:graphicData uri="http://schemas.openxmlformats.org/drawingml/2006/table">
            <a:tbl>
              <a:tblPr/>
              <a:tblGrid>
                <a:gridCol w="875845">
                  <a:extLst>
                    <a:ext uri="{9D8B030D-6E8A-4147-A177-3AD203B41FA5}">
                      <a16:colId xmlns:a16="http://schemas.microsoft.com/office/drawing/2014/main" val="2406600855"/>
                    </a:ext>
                  </a:extLst>
                </a:gridCol>
                <a:gridCol w="578057">
                  <a:extLst>
                    <a:ext uri="{9D8B030D-6E8A-4147-A177-3AD203B41FA5}">
                      <a16:colId xmlns:a16="http://schemas.microsoft.com/office/drawing/2014/main" val="2993881040"/>
                    </a:ext>
                  </a:extLst>
                </a:gridCol>
                <a:gridCol w="875845">
                  <a:extLst>
                    <a:ext uri="{9D8B030D-6E8A-4147-A177-3AD203B41FA5}">
                      <a16:colId xmlns:a16="http://schemas.microsoft.com/office/drawing/2014/main" val="1214254702"/>
                    </a:ext>
                  </a:extLst>
                </a:gridCol>
                <a:gridCol w="1357558">
                  <a:extLst>
                    <a:ext uri="{9D8B030D-6E8A-4147-A177-3AD203B41FA5}">
                      <a16:colId xmlns:a16="http://schemas.microsoft.com/office/drawing/2014/main" val="1361796482"/>
                    </a:ext>
                  </a:extLst>
                </a:gridCol>
              </a:tblGrid>
              <a:tr h="137602">
                <a:tc>
                  <a:txBody>
                    <a:bodyPr/>
                    <a:lstStyle/>
                    <a:p>
                      <a:pPr rtl="0" fontAlgn="b"/>
                      <a:r>
                        <a:rPr lang="ru-RU" sz="1050" dirty="0">
                          <a:effectLst/>
                        </a:rPr>
                        <a:t>ОС: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</a:rPr>
                        <a:t>Win 10 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50" dirty="0">
                          <a:effectLst/>
                        </a:rPr>
                        <a:t>Версия 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50" dirty="0">
                          <a:effectLst/>
                        </a:rPr>
                        <a:t>22Н2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488372"/>
                  </a:ext>
                </a:extLst>
              </a:tr>
              <a:tr h="371109">
                <a:tc>
                  <a:txBody>
                    <a:bodyPr/>
                    <a:lstStyle/>
                    <a:p>
                      <a:pPr rtl="0" fontAlgn="b"/>
                      <a:r>
                        <a:rPr lang="ru-RU" sz="1050" dirty="0">
                          <a:effectLst/>
                        </a:rPr>
                        <a:t>Браузеры: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>
                          <a:effectLst/>
                        </a:rPr>
                        <a:t>Chrome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50" dirty="0">
                          <a:effectLst/>
                        </a:rPr>
                        <a:t>Версия 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</a:rPr>
                        <a:t>Yandex </a:t>
                      </a:r>
                      <a:r>
                        <a:rPr lang="ru-RU" sz="1050" dirty="0">
                          <a:effectLst/>
                        </a:rPr>
                        <a:t>Версия 23.5.2.625 (64-</a:t>
                      </a:r>
                      <a:r>
                        <a:rPr lang="en-US" sz="1050" dirty="0">
                          <a:effectLst/>
                        </a:rPr>
                        <a:t>bit)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958718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A83E83A-DA13-401A-B91B-09C837ACB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001039"/>
              </p:ext>
            </p:extLst>
          </p:nvPr>
        </p:nvGraphicFramePr>
        <p:xfrm>
          <a:off x="385482" y="3167918"/>
          <a:ext cx="2196353" cy="1323400"/>
        </p:xfrm>
        <a:graphic>
          <a:graphicData uri="http://schemas.openxmlformats.org/drawingml/2006/table">
            <a:tbl>
              <a:tblPr/>
              <a:tblGrid>
                <a:gridCol w="1757611">
                  <a:extLst>
                    <a:ext uri="{9D8B030D-6E8A-4147-A177-3AD203B41FA5}">
                      <a16:colId xmlns:a16="http://schemas.microsoft.com/office/drawing/2014/main" val="2627487625"/>
                    </a:ext>
                  </a:extLst>
                </a:gridCol>
                <a:gridCol w="438742">
                  <a:extLst>
                    <a:ext uri="{9D8B030D-6E8A-4147-A177-3AD203B41FA5}">
                      <a16:colId xmlns:a16="http://schemas.microsoft.com/office/drawing/2014/main" val="638356779"/>
                    </a:ext>
                  </a:extLst>
                </a:gridCol>
              </a:tblGrid>
              <a:tr h="264680"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Инструменты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817199"/>
                  </a:ext>
                </a:extLst>
              </a:tr>
              <a:tr h="264680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PyCharm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079614"/>
                  </a:ext>
                </a:extLst>
              </a:tr>
              <a:tr h="264680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 err="1">
                          <a:effectLst/>
                        </a:rPr>
                        <a:t>DevTools</a:t>
                      </a:r>
                      <a:endParaRPr 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794771"/>
                  </a:ext>
                </a:extLst>
              </a:tr>
              <a:tr h="264680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Selenium IDE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219449"/>
                  </a:ext>
                </a:extLst>
              </a:tr>
              <a:tr h="264680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Postman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773233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4F9C754-026B-4AA4-BB7A-35A81AE55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428342"/>
              </p:ext>
            </p:extLst>
          </p:nvPr>
        </p:nvGraphicFramePr>
        <p:xfrm>
          <a:off x="2785213" y="3167918"/>
          <a:ext cx="1786787" cy="1347372"/>
        </p:xfrm>
        <a:graphic>
          <a:graphicData uri="http://schemas.openxmlformats.org/drawingml/2006/table">
            <a:tbl>
              <a:tblPr/>
              <a:tblGrid>
                <a:gridCol w="992082">
                  <a:extLst>
                    <a:ext uri="{9D8B030D-6E8A-4147-A177-3AD203B41FA5}">
                      <a16:colId xmlns:a16="http://schemas.microsoft.com/office/drawing/2014/main" val="836577298"/>
                    </a:ext>
                  </a:extLst>
                </a:gridCol>
                <a:gridCol w="794705">
                  <a:extLst>
                    <a:ext uri="{9D8B030D-6E8A-4147-A177-3AD203B41FA5}">
                      <a16:colId xmlns:a16="http://schemas.microsoft.com/office/drawing/2014/main" val="735048815"/>
                    </a:ext>
                  </a:extLst>
                </a:gridCol>
              </a:tblGrid>
              <a:tr h="318928"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Статистика по всем дефектам</a:t>
                      </a:r>
                    </a:p>
                  </a:txBody>
                  <a:tcPr marL="0" marR="0" marT="19050" marB="19050" anchor="b">
                    <a:lnL w="9525" cap="flat" cmpd="sng" algn="ctr">
                      <a:solidFill>
                        <a:srgbClr val="4030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30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000" dirty="0">
                        <a:effectLst/>
                      </a:endParaRPr>
                    </a:p>
                  </a:txBody>
                  <a:tcPr marL="0" marR="0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00542"/>
                  </a:ext>
                </a:extLst>
              </a:tr>
              <a:tr h="198331"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Найдено багов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2625951"/>
                  </a:ext>
                </a:extLst>
              </a:tr>
              <a:tr h="198331"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Критических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954174"/>
                  </a:ext>
                </a:extLst>
              </a:tr>
              <a:tr h="198331"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Высоких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330769"/>
                  </a:ext>
                </a:extLst>
              </a:tr>
              <a:tr h="211148"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Средних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953502"/>
                  </a:ext>
                </a:extLst>
              </a:tr>
              <a:tr h="198331"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Низких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 dirty="0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059840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82CC78B9-582B-453E-8754-2D89F3AE6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683" y="2315950"/>
            <a:ext cx="3899646" cy="215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67"/>
          <p:cNvSpPr txBox="1"/>
          <p:nvPr/>
        </p:nvSpPr>
        <p:spPr>
          <a:xfrm>
            <a:off x="629200" y="1189775"/>
            <a:ext cx="8082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После проведения тестирования части функционала ПО, можно сделать вывод о том, что данная проверка не покрывает всего функционала, для более точной оценки необходимо увеличить количество тестов , применяя исследовательское тестирование.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"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Перед проведением исследовательского тестирования необходимо исправить найденный баг.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6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9"/>
          <p:cNvSpPr/>
          <p:nvPr/>
        </p:nvSpPr>
        <p:spPr>
          <a:xfrm>
            <a:off x="456901" y="428184"/>
            <a:ext cx="4844100" cy="39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 dirty="0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400" b="1" i="0" u="none" strike="noStrike" cap="none" dirty="0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869" y="1520213"/>
            <a:ext cx="3990134" cy="311728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sp>
        <p:nvSpPr>
          <p:cNvPr id="366" name="Google Shape;366;p69"/>
          <p:cNvSpPr txBox="1"/>
          <p:nvPr/>
        </p:nvSpPr>
        <p:spPr>
          <a:xfrm>
            <a:off x="491425" y="823809"/>
            <a:ext cx="4188151" cy="3371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 процессе изучения программы я получила базовые знания в сфере тестирования программного обеспечения, познакомилась и немного поработала с инструментами, используемыми в тестировании, такими как: XMind, TestRail, Postman, MySQL, Selenium IDE, PyCharm. Самостоятельно написала небольшой код на языке Python. Наиболее сложной, но очень интересной для меня стала работа с SQL, API и Python.  Хотелось-бы еще </a:t>
            </a:r>
            <a:r>
              <a:rPr lang="ru" dirty="0">
                <a:latin typeface="Montserrat"/>
                <a:ea typeface="Montserrat"/>
                <a:cs typeface="Montserrat"/>
                <a:sym typeface="Montserrat"/>
              </a:rPr>
              <a:t>изучить</a:t>
            </a:r>
            <a:r>
              <a:rPr lang="ru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методику тестирования нейро-сетей, т.к. </a:t>
            </a:r>
            <a:r>
              <a:rPr lang="ru-RU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э</a:t>
            </a:r>
            <a:r>
              <a:rPr lang="ru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та область </a:t>
            </a:r>
            <a:r>
              <a:rPr lang="en-US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</a:t>
            </a:r>
            <a:r>
              <a:rPr lang="ru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сейчас на</a:t>
            </a:r>
            <a:r>
              <a:rPr lang="ru-RU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ходится</a:t>
            </a:r>
            <a:r>
              <a:rPr lang="ru-RU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на подъеме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 !</a:t>
            </a:r>
            <a:endParaRPr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13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3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Благодарю за внимание! </a:t>
            </a:r>
            <a:endParaRPr sz="13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800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2911450" y="298725"/>
            <a:ext cx="24495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lang="ru" sz="2425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55"/>
          <p:cNvSpPr txBox="1"/>
          <p:nvPr/>
        </p:nvSpPr>
        <p:spPr>
          <a:xfrm>
            <a:off x="629200" y="1189775"/>
            <a:ext cx="80829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 (чек-лист, тест-кейсы, баг-репорты);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приложения;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тестирования.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5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5C8CF9-84C1-4D9F-88B8-E67681CAD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38" b="32302"/>
          <a:stretch/>
        </p:blipFill>
        <p:spPr>
          <a:xfrm>
            <a:off x="311699" y="618565"/>
            <a:ext cx="8520600" cy="43847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5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7873A4-AF72-4120-938C-24530C1AA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21" b="9744"/>
          <a:stretch/>
        </p:blipFill>
        <p:spPr>
          <a:xfrm>
            <a:off x="0" y="712925"/>
            <a:ext cx="9144000" cy="39878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чек-лист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5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72BF19D8-68A0-41E5-BCBA-DE58DB799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812153"/>
              </p:ext>
            </p:extLst>
          </p:nvPr>
        </p:nvGraphicFramePr>
        <p:xfrm>
          <a:off x="510989" y="1152525"/>
          <a:ext cx="8059270" cy="3416300"/>
        </p:xfrm>
        <a:graphic>
          <a:graphicData uri="http://schemas.openxmlformats.org/drawingml/2006/table">
            <a:tbl>
              <a:tblPr/>
              <a:tblGrid>
                <a:gridCol w="591305">
                  <a:extLst>
                    <a:ext uri="{9D8B030D-6E8A-4147-A177-3AD203B41FA5}">
                      <a16:colId xmlns:a16="http://schemas.microsoft.com/office/drawing/2014/main" val="3471579805"/>
                    </a:ext>
                  </a:extLst>
                </a:gridCol>
                <a:gridCol w="6307255">
                  <a:extLst>
                    <a:ext uri="{9D8B030D-6E8A-4147-A177-3AD203B41FA5}">
                      <a16:colId xmlns:a16="http://schemas.microsoft.com/office/drawing/2014/main" val="2922704681"/>
                    </a:ext>
                  </a:extLst>
                </a:gridCol>
                <a:gridCol w="1160710">
                  <a:extLst>
                    <a:ext uri="{9D8B030D-6E8A-4147-A177-3AD203B41FA5}">
                      <a16:colId xmlns:a16="http://schemas.microsoft.com/office/drawing/2014/main" val="3021406615"/>
                    </a:ext>
                  </a:extLst>
                </a:gridCol>
              </a:tblGrid>
              <a:tr h="2013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ID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1">
                          <a:effectLst/>
                        </a:rPr>
                        <a:t>Заголовок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1">
                          <a:effectLst/>
                        </a:rPr>
                        <a:t>Статус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989751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1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Сайт открывается и доступен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Pass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430838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2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При попытке повторно открыть сайт, он открывается и доступен.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Pass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569696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3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Все ссылки на сайте открываются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Pass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39065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4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Проверить все формы на сайте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Pass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690227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5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 dirty="0">
                          <a:effectLst/>
                        </a:rPr>
                        <a:t>Проверить валидацию всех обязательных полей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Pass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704644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6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Знак звездочки есть у всех обязательных полей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Pass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5311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7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Проверить валидацию всех необязательных полей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Pass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29775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8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Проверить основные элементы сайта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Pass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83945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9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Проверить работу меню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Pass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915087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10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Проверить, что загруженные документы открываются правильно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</a:rPr>
                        <a:t>Pass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019281"/>
                  </a:ext>
                </a:extLst>
              </a:tr>
              <a:tr h="292269"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000">
                          <a:effectLst/>
                        </a:rPr>
                        <a:t>11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000">
                          <a:effectLst/>
                        </a:rPr>
                        <a:t>Отправка форм работает корректно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Pass</a:t>
                      </a:r>
                    </a:p>
                  </a:txBody>
                  <a:tcPr marL="24356" marR="24356" marT="16237" marB="16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94728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03709818-C4EC-4421-ADCE-AEF5E1119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824339"/>
              </p:ext>
            </p:extLst>
          </p:nvPr>
        </p:nvGraphicFramePr>
        <p:xfrm>
          <a:off x="311699" y="948955"/>
          <a:ext cx="8372645" cy="3751865"/>
        </p:xfrm>
        <a:graphic>
          <a:graphicData uri="http://schemas.openxmlformats.org/drawingml/2006/table">
            <a:tbl>
              <a:tblPr/>
              <a:tblGrid>
                <a:gridCol w="368704">
                  <a:extLst>
                    <a:ext uri="{9D8B030D-6E8A-4147-A177-3AD203B41FA5}">
                      <a16:colId xmlns:a16="http://schemas.microsoft.com/office/drawing/2014/main" val="2907907022"/>
                    </a:ext>
                  </a:extLst>
                </a:gridCol>
                <a:gridCol w="614505">
                  <a:extLst>
                    <a:ext uri="{9D8B030D-6E8A-4147-A177-3AD203B41FA5}">
                      <a16:colId xmlns:a16="http://schemas.microsoft.com/office/drawing/2014/main" val="2906769901"/>
                    </a:ext>
                  </a:extLst>
                </a:gridCol>
                <a:gridCol w="1774386">
                  <a:extLst>
                    <a:ext uri="{9D8B030D-6E8A-4147-A177-3AD203B41FA5}">
                      <a16:colId xmlns:a16="http://schemas.microsoft.com/office/drawing/2014/main" val="3130394585"/>
                    </a:ext>
                  </a:extLst>
                </a:gridCol>
                <a:gridCol w="1528583">
                  <a:extLst>
                    <a:ext uri="{9D8B030D-6E8A-4147-A177-3AD203B41FA5}">
                      <a16:colId xmlns:a16="http://schemas.microsoft.com/office/drawing/2014/main" val="2928718010"/>
                    </a:ext>
                  </a:extLst>
                </a:gridCol>
                <a:gridCol w="307254">
                  <a:extLst>
                    <a:ext uri="{9D8B030D-6E8A-4147-A177-3AD203B41FA5}">
                      <a16:colId xmlns:a16="http://schemas.microsoft.com/office/drawing/2014/main" val="3230456364"/>
                    </a:ext>
                  </a:extLst>
                </a:gridCol>
                <a:gridCol w="1490178">
                  <a:extLst>
                    <a:ext uri="{9D8B030D-6E8A-4147-A177-3AD203B41FA5}">
                      <a16:colId xmlns:a16="http://schemas.microsoft.com/office/drawing/2014/main" val="3523246594"/>
                    </a:ext>
                  </a:extLst>
                </a:gridCol>
                <a:gridCol w="376385">
                  <a:extLst>
                    <a:ext uri="{9D8B030D-6E8A-4147-A177-3AD203B41FA5}">
                      <a16:colId xmlns:a16="http://schemas.microsoft.com/office/drawing/2014/main" val="2000998729"/>
                    </a:ext>
                  </a:extLst>
                </a:gridCol>
                <a:gridCol w="791177">
                  <a:extLst>
                    <a:ext uri="{9D8B030D-6E8A-4147-A177-3AD203B41FA5}">
                      <a16:colId xmlns:a16="http://schemas.microsoft.com/office/drawing/2014/main" val="1654595101"/>
                    </a:ext>
                  </a:extLst>
                </a:gridCol>
                <a:gridCol w="514648">
                  <a:extLst>
                    <a:ext uri="{9D8B030D-6E8A-4147-A177-3AD203B41FA5}">
                      <a16:colId xmlns:a16="http://schemas.microsoft.com/office/drawing/2014/main" val="2378971417"/>
                    </a:ext>
                  </a:extLst>
                </a:gridCol>
                <a:gridCol w="606825">
                  <a:extLst>
                    <a:ext uri="{9D8B030D-6E8A-4147-A177-3AD203B41FA5}">
                      <a16:colId xmlns:a16="http://schemas.microsoft.com/office/drawing/2014/main" val="2552927610"/>
                    </a:ext>
                  </a:extLst>
                </a:gridCol>
              </a:tblGrid>
              <a:tr h="65909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>
                          <a:effectLst/>
                        </a:rPr>
                        <a:t>ID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800" b="1">
                          <a:effectLst/>
                        </a:rPr>
                        <a:t>Приоритет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800" b="1">
                          <a:effectLst/>
                        </a:rPr>
                        <a:t>Заголовок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800" b="1">
                          <a:effectLst/>
                        </a:rPr>
                        <a:t>Предусловия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800" b="1">
                          <a:effectLst/>
                        </a:rPr>
                        <a:t>№ шага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800" b="1">
                          <a:effectLst/>
                        </a:rPr>
                        <a:t>Шаги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800" b="1">
                          <a:effectLst/>
                        </a:rPr>
                        <a:t>Тестовые данные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800" b="1">
                          <a:effectLst/>
                        </a:rPr>
                        <a:t>Ожидаемый результат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800" b="1">
                          <a:effectLst/>
                        </a:rPr>
                        <a:t>Статус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800" b="1">
                          <a:effectLst/>
                        </a:rPr>
                        <a:t>комментарий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895613"/>
                  </a:ext>
                </a:extLst>
              </a:tr>
              <a:tr h="156395">
                <a:tc gridSpan="10">
                  <a:txBody>
                    <a:bodyPr/>
                    <a:lstStyle/>
                    <a:p>
                      <a:pPr algn="ctr" rtl="0" fontAlgn="b"/>
                      <a:r>
                        <a:rPr lang="ru-RU" sz="800">
                          <a:effectLst/>
                        </a:rPr>
                        <a:t>Форма "Подпишитесь на рассылку лучших фотографий"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659115"/>
                  </a:ext>
                </a:extLst>
              </a:tr>
              <a:tr h="531820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TC-1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>
                          <a:effectLst/>
                        </a:rPr>
                        <a:t>высокий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 dirty="0">
                          <a:effectLst/>
                        </a:rPr>
                        <a:t>Пустое поле </a:t>
                      </a:r>
                      <a:r>
                        <a:rPr lang="en-US" sz="800" dirty="0">
                          <a:effectLst/>
                        </a:rPr>
                        <a:t>Email address 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 u="sng" dirty="0">
                          <a:solidFill>
                            <a:srgbClr val="1155CC"/>
                          </a:solidFill>
                          <a:effectLst/>
                          <a:hlinkClick r:id="rId3"/>
                        </a:rPr>
                        <a:t>Зайти сайт по ссылке https://qahacking.guru/ . Открыть форму подписки</a:t>
                      </a:r>
                      <a:endParaRPr lang="ru-RU" sz="800" u="sng" dirty="0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800">
                          <a:effectLst/>
                        </a:rPr>
                        <a:t>1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>
                          <a:effectLst/>
                        </a:rPr>
                        <a:t>пустое поле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205189"/>
                  </a:ext>
                </a:extLst>
              </a:tr>
              <a:tr h="531820"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800">
                          <a:effectLst/>
                        </a:rPr>
                        <a:t>2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>
                          <a:effectLst/>
                        </a:rPr>
                        <a:t>При нажатии на кнопку Subscrible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>
                          <a:effectLst/>
                        </a:rPr>
                        <a:t>сообщение о незаполненном поле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Pass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34265"/>
                  </a:ext>
                </a:extLst>
              </a:tr>
              <a:tr h="531820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TC-2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>
                          <a:effectLst/>
                        </a:rPr>
                        <a:t>высокий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>
                          <a:effectLst/>
                        </a:rPr>
                        <a:t>Заполнение поля Email address в нижнем регистре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 i="0" dirty="0">
                          <a:effectLst/>
                          <a:latin typeface="Arial" panose="020B0604020202020204" pitchFamily="34" charset="0"/>
                        </a:rPr>
                        <a:t>Зайти сайт по ссылке </a:t>
                      </a:r>
                      <a:r>
                        <a:rPr lang="ru-RU" sz="800" i="0" u="sng" dirty="0">
                          <a:solidFill>
                            <a:srgbClr val="1155CC"/>
                          </a:solidFill>
                          <a:effectLst/>
                          <a:latin typeface="Arial" panose="020B0604020202020204" pitchFamily="34" charset="0"/>
                          <a:hlinkClick r:id="rId3"/>
                        </a:rPr>
                        <a:t>https://qahacking.guru/</a:t>
                      </a:r>
                      <a:r>
                        <a:rPr lang="ru-RU" sz="800" i="0" dirty="0">
                          <a:effectLst/>
                          <a:latin typeface="Arial" panose="020B0604020202020204" pitchFamily="34" charset="0"/>
                        </a:rPr>
                        <a:t> . Открыть форму подписки</a:t>
                      </a:r>
                      <a:endParaRPr lang="ru-RU" sz="800" dirty="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800">
                          <a:effectLst/>
                        </a:rPr>
                        <a:t>1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>
                          <a:effectLst/>
                        </a:rPr>
                        <a:t>Ввести в поле Поле Email address данные в нижнем регистре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975270"/>
                  </a:ext>
                </a:extLst>
              </a:tr>
              <a:tr h="404548"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800">
                          <a:effectLst/>
                        </a:rPr>
                        <a:t>2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>
                          <a:effectLst/>
                        </a:rPr>
                        <a:t>При нажатии на кнопку Subscrible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>
                          <a:effectLst/>
                        </a:rPr>
                        <a:t>данные принимаются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Pass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701398"/>
                  </a:ext>
                </a:extLst>
              </a:tr>
              <a:tr h="531820"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TC-3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>
                          <a:effectLst/>
                        </a:rPr>
                        <a:t>высокий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>
                          <a:effectLst/>
                        </a:rPr>
                        <a:t>Заполнение поля Email address в верхнем регистре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 dirty="0">
                          <a:effectLst/>
                        </a:rPr>
                        <a:t>Зайти сайт по ссылке https://qahacking.guru/ . Открыть форму подписки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800">
                          <a:effectLst/>
                        </a:rPr>
                        <a:t>1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>
                          <a:effectLst/>
                        </a:rPr>
                        <a:t>Ввести в поле Поле Email address данные в верхнем регистре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456986"/>
                  </a:ext>
                </a:extLst>
              </a:tr>
              <a:tr h="404548"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800">
                          <a:effectLst/>
                        </a:rPr>
                        <a:t>2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>
                          <a:effectLst/>
                        </a:rPr>
                        <a:t>При нажатии на кнопку Subscrible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>
                          <a:effectLst/>
                        </a:rPr>
                        <a:t>данные принимаются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Pass</a:t>
                      </a: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800" dirty="0">
                        <a:effectLst/>
                      </a:endParaRPr>
                    </a:p>
                  </a:txBody>
                  <a:tcPr marL="15547" marR="15547" marT="10365" marB="1036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5976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баг-репорты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6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1CD15CCD-4AA2-4709-980D-2094201FA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029585"/>
              </p:ext>
            </p:extLst>
          </p:nvPr>
        </p:nvGraphicFramePr>
        <p:xfrm>
          <a:off x="311150" y="1970710"/>
          <a:ext cx="8521699" cy="1779930"/>
        </p:xfrm>
        <a:graphic>
          <a:graphicData uri="http://schemas.openxmlformats.org/drawingml/2006/table">
            <a:tbl>
              <a:tblPr/>
              <a:tblGrid>
                <a:gridCol w="413606">
                  <a:extLst>
                    <a:ext uri="{9D8B030D-6E8A-4147-A177-3AD203B41FA5}">
                      <a16:colId xmlns:a16="http://schemas.microsoft.com/office/drawing/2014/main" val="1339583478"/>
                    </a:ext>
                  </a:extLst>
                </a:gridCol>
                <a:gridCol w="1212292">
                  <a:extLst>
                    <a:ext uri="{9D8B030D-6E8A-4147-A177-3AD203B41FA5}">
                      <a16:colId xmlns:a16="http://schemas.microsoft.com/office/drawing/2014/main" val="2433544571"/>
                    </a:ext>
                  </a:extLst>
                </a:gridCol>
                <a:gridCol w="1932536">
                  <a:extLst>
                    <a:ext uri="{9D8B030D-6E8A-4147-A177-3AD203B41FA5}">
                      <a16:colId xmlns:a16="http://schemas.microsoft.com/office/drawing/2014/main" val="576673399"/>
                    </a:ext>
                  </a:extLst>
                </a:gridCol>
                <a:gridCol w="1497537">
                  <a:extLst>
                    <a:ext uri="{9D8B030D-6E8A-4147-A177-3AD203B41FA5}">
                      <a16:colId xmlns:a16="http://schemas.microsoft.com/office/drawing/2014/main" val="2274084922"/>
                    </a:ext>
                  </a:extLst>
                </a:gridCol>
                <a:gridCol w="1062538">
                  <a:extLst>
                    <a:ext uri="{9D8B030D-6E8A-4147-A177-3AD203B41FA5}">
                      <a16:colId xmlns:a16="http://schemas.microsoft.com/office/drawing/2014/main" val="1247079275"/>
                    </a:ext>
                  </a:extLst>
                </a:gridCol>
                <a:gridCol w="962702">
                  <a:extLst>
                    <a:ext uri="{9D8B030D-6E8A-4147-A177-3AD203B41FA5}">
                      <a16:colId xmlns:a16="http://schemas.microsoft.com/office/drawing/2014/main" val="4028489516"/>
                    </a:ext>
                  </a:extLst>
                </a:gridCol>
                <a:gridCol w="1440488">
                  <a:extLst>
                    <a:ext uri="{9D8B030D-6E8A-4147-A177-3AD203B41FA5}">
                      <a16:colId xmlns:a16="http://schemas.microsoft.com/office/drawing/2014/main" val="1873416726"/>
                    </a:ext>
                  </a:extLst>
                </a:gridCol>
              </a:tblGrid>
              <a:tr h="15403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>
                          <a:effectLst/>
                        </a:rPr>
                        <a:t>ID</a:t>
                      </a:r>
                    </a:p>
                  </a:txBody>
                  <a:tcPr marL="21393" marR="21393" marT="14262" marB="1426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 b="1">
                          <a:effectLst/>
                        </a:rPr>
                        <a:t>Заголовок</a:t>
                      </a:r>
                    </a:p>
                  </a:txBody>
                  <a:tcPr marL="21393" marR="21393" marT="14262" marB="1426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 b="1">
                          <a:effectLst/>
                        </a:rPr>
                        <a:t>Описание + Окружение</a:t>
                      </a:r>
                    </a:p>
                  </a:txBody>
                  <a:tcPr marL="21393" marR="21393" marT="14262" marB="1426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 b="1">
                          <a:effectLst/>
                        </a:rPr>
                        <a:t>Шаги воспроизведения</a:t>
                      </a:r>
                    </a:p>
                  </a:txBody>
                  <a:tcPr marL="21393" marR="21393" marT="14262" marB="1426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 b="1">
                          <a:effectLst/>
                        </a:rPr>
                        <a:t>ФР</a:t>
                      </a:r>
                    </a:p>
                  </a:txBody>
                  <a:tcPr marL="21393" marR="21393" marT="14262" marB="1426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 b="1">
                          <a:effectLst/>
                        </a:rPr>
                        <a:t>ОР</a:t>
                      </a:r>
                    </a:p>
                  </a:txBody>
                  <a:tcPr marL="21393" marR="21393" marT="14262" marB="1426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800" b="1">
                          <a:effectLst/>
                        </a:rPr>
                        <a:t>Вложения</a:t>
                      </a:r>
                    </a:p>
                  </a:txBody>
                  <a:tcPr marL="21393" marR="21393" marT="14262" marB="1426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132293"/>
                  </a:ext>
                </a:extLst>
              </a:tr>
              <a:tr h="1625898">
                <a:tc>
                  <a:txBody>
                    <a:bodyPr/>
                    <a:lstStyle/>
                    <a:p>
                      <a:pPr rtl="0" fontAlgn="t"/>
                      <a:r>
                        <a:rPr lang="ru-RU" sz="800" b="0">
                          <a:solidFill>
                            <a:srgbClr val="2A2A34"/>
                          </a:solidFill>
                          <a:effectLst/>
                          <a:latin typeface="Inter"/>
                        </a:rPr>
                        <a:t>БР-1</a:t>
                      </a:r>
                    </a:p>
                  </a:txBody>
                  <a:tcPr marL="21393" marR="21393" marT="14262" marB="1426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800" b="1" i="0">
                          <a:effectLst/>
                          <a:latin typeface="Arial" panose="020B0604020202020204" pitchFamily="34" charset="0"/>
                        </a:rPr>
                        <a:t>BE I Ошибка при попытке подписаться на рассылку при нажатии на кнопку отправки данных</a:t>
                      </a:r>
                      <a:endParaRPr lang="ru-RU" sz="800" b="1">
                        <a:effectLst/>
                      </a:endParaRPr>
                    </a:p>
                  </a:txBody>
                  <a:tcPr marL="21393" marR="21393" marT="14262" marB="1426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1000" dirty="0">
                          <a:effectLst/>
                        </a:rPr>
                        <a:t>В форме "Подпишитесь на рассылку..."при вводе валидного </a:t>
                      </a:r>
                      <a:r>
                        <a:rPr lang="en-US" sz="1000" dirty="0">
                          <a:effectLst/>
                        </a:rPr>
                        <a:t>Email </a:t>
                      </a:r>
                      <a:r>
                        <a:rPr lang="ru-RU" sz="1000" dirty="0">
                          <a:effectLst/>
                        </a:rPr>
                        <a:t>в поле и при отправке данных выходит ошибка 400 (POST запрос)</a:t>
                      </a:r>
                      <a:br>
                        <a:rPr lang="ru-RU" sz="1000" dirty="0">
                          <a:effectLst/>
                        </a:rPr>
                      </a:br>
                      <a:r>
                        <a:rPr lang="ru-RU" sz="1000" dirty="0" err="1">
                          <a:effectLst/>
                        </a:rPr>
                        <a:t>Yandex</a:t>
                      </a:r>
                      <a:r>
                        <a:rPr lang="ru-RU" sz="1000" dirty="0">
                          <a:effectLst/>
                        </a:rPr>
                        <a:t> Версия 23.5.2.625 (64-bit), ОС </a:t>
                      </a:r>
                      <a:r>
                        <a:rPr lang="ru-RU" sz="1000" dirty="0" err="1">
                          <a:effectLst/>
                        </a:rPr>
                        <a:t>Win</a:t>
                      </a:r>
                      <a:r>
                        <a:rPr lang="ru-RU" sz="1000" dirty="0">
                          <a:effectLst/>
                        </a:rPr>
                        <a:t> 10</a:t>
                      </a:r>
                    </a:p>
                  </a:txBody>
                  <a:tcPr marL="21393" marR="21393" marT="14262" marB="1426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1000">
                          <a:effectLst/>
                        </a:rPr>
                        <a:t>1. Зайти на сайт https://qahacking.guru/index.php/about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2. В форму обратной связи ввести валидный емейл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3. Нажать кнопку отправки данных</a:t>
                      </a:r>
                      <a:br>
                        <a:rPr lang="ru-RU" sz="1000">
                          <a:effectLst/>
                        </a:rPr>
                      </a:br>
                      <a:r>
                        <a:rPr lang="ru-RU" sz="1000">
                          <a:effectLst/>
                        </a:rPr>
                        <a:t>4. Проверить данные в консоли DevTools</a:t>
                      </a:r>
                    </a:p>
                  </a:txBody>
                  <a:tcPr marL="21393" marR="21393" marT="14262" marB="1426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1000">
                          <a:effectLst/>
                        </a:rPr>
                        <a:t>В футере при вводе валидного емейл в поле и по отправке данных, выходит ошибка 400 (POST запрос)</a:t>
                      </a:r>
                    </a:p>
                  </a:txBody>
                  <a:tcPr marL="21393" marR="21393" marT="14262" marB="1426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1000">
                          <a:effectLst/>
                        </a:rPr>
                        <a:t>Данные отправляются на сервер</a:t>
                      </a:r>
                    </a:p>
                  </a:txBody>
                  <a:tcPr marL="21393" marR="21393" marT="14262" marB="1426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00" u="sng" dirty="0">
                          <a:solidFill>
                            <a:srgbClr val="1155CC"/>
                          </a:solidFill>
                          <a:effectLst/>
                          <a:hlinkClick r:id="rId3"/>
                        </a:rPr>
                        <a:t>http://joxi.ru/p27MxZghZd8Kor</a:t>
                      </a:r>
                      <a:endParaRPr lang="en-US" sz="1000" u="sng" dirty="0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1393" marR="21393" marT="14262" marB="1426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8208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1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чек лист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6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EA728-B818-44BD-8476-9586E9CFC603}"/>
              </a:ext>
            </a:extLst>
          </p:cNvPr>
          <p:cNvSpPr txBox="1"/>
          <p:nvPr/>
        </p:nvSpPr>
        <p:spPr>
          <a:xfrm>
            <a:off x="242047" y="858687"/>
            <a:ext cx="78889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 чек-листе </a:t>
            </a:r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мной</a:t>
            </a: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было принято решение не использовать техники тест-дизайна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из-за ограниченности проверок и не связанности их между собой.</a:t>
            </a:r>
            <a:endParaRPr lang="ru-RU" sz="1800" b="1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6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FAAE552-61C0-497D-9523-E32BC0476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785739"/>
              </p:ext>
            </p:extLst>
          </p:nvPr>
        </p:nvGraphicFramePr>
        <p:xfrm>
          <a:off x="311150" y="815790"/>
          <a:ext cx="8284014" cy="3885027"/>
        </p:xfrm>
        <a:graphic>
          <a:graphicData uri="http://schemas.openxmlformats.org/drawingml/2006/table">
            <a:tbl>
              <a:tblPr/>
              <a:tblGrid>
                <a:gridCol w="1206659">
                  <a:extLst>
                    <a:ext uri="{9D8B030D-6E8A-4147-A177-3AD203B41FA5}">
                      <a16:colId xmlns:a16="http://schemas.microsoft.com/office/drawing/2014/main" val="3685631779"/>
                    </a:ext>
                  </a:extLst>
                </a:gridCol>
                <a:gridCol w="3619977">
                  <a:extLst>
                    <a:ext uri="{9D8B030D-6E8A-4147-A177-3AD203B41FA5}">
                      <a16:colId xmlns:a16="http://schemas.microsoft.com/office/drawing/2014/main" val="751602307"/>
                    </a:ext>
                  </a:extLst>
                </a:gridCol>
                <a:gridCol w="1774002">
                  <a:extLst>
                    <a:ext uri="{9D8B030D-6E8A-4147-A177-3AD203B41FA5}">
                      <a16:colId xmlns:a16="http://schemas.microsoft.com/office/drawing/2014/main" val="832662834"/>
                    </a:ext>
                  </a:extLst>
                </a:gridCol>
                <a:gridCol w="1683376">
                  <a:extLst>
                    <a:ext uri="{9D8B030D-6E8A-4147-A177-3AD203B41FA5}">
                      <a16:colId xmlns:a16="http://schemas.microsoft.com/office/drawing/2014/main" val="3482171107"/>
                    </a:ext>
                  </a:extLst>
                </a:gridCol>
              </a:tblGrid>
              <a:tr h="225010"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1" dirty="0">
                          <a:effectLst/>
                        </a:rPr>
                        <a:t>Поле</a:t>
                      </a: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1" dirty="0">
                          <a:effectLst/>
                        </a:rPr>
                        <a:t>Заголовок тест-кейса</a:t>
                      </a: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1" dirty="0">
                          <a:effectLst/>
                        </a:rPr>
                        <a:t>Тестовые данные</a:t>
                      </a: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1">
                          <a:effectLst/>
                        </a:rPr>
                        <a:t>Тест-дизайн</a:t>
                      </a: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481900"/>
                  </a:ext>
                </a:extLst>
              </a:tr>
              <a:tr h="258985">
                <a:tc rowSpan="10">
                  <a:txBody>
                    <a:bodyPr/>
                    <a:lstStyle/>
                    <a:p>
                      <a:pPr rtl="0" fontAlgn="ctr"/>
                      <a:r>
                        <a:rPr lang="ru-RU" sz="1100" b="1">
                          <a:effectLst/>
                        </a:rPr>
                        <a:t>Поле </a:t>
                      </a:r>
                      <a:r>
                        <a:rPr lang="en-US" sz="1100" b="1">
                          <a:effectLst/>
                        </a:rPr>
                        <a:t>Email</a:t>
                      </a:r>
                    </a:p>
                  </a:txBody>
                  <a:tcPr marL="25674" marR="25674" marT="17116" marB="1711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>
                          <a:effectLst/>
                        </a:rPr>
                        <a:t>Пустое поле </a:t>
                      </a:r>
                      <a:r>
                        <a:rPr lang="en-US" sz="1100">
                          <a:effectLst/>
                        </a:rPr>
                        <a:t>Email address </a:t>
                      </a: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 u="sng" dirty="0">
                          <a:solidFill>
                            <a:srgbClr val="1155CC"/>
                          </a:solidFill>
                          <a:effectLst/>
                          <a:hlinkClick r:id="rId3"/>
                        </a:rPr>
                        <a:t>https://qahacking.guru/</a:t>
                      </a:r>
                      <a:endParaRPr lang="en-US" sz="1300" u="sng" dirty="0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ru-RU" sz="1100" b="1" dirty="0">
                          <a:effectLst/>
                        </a:rPr>
                        <a:t>Эквивалентное разделение</a:t>
                      </a:r>
                    </a:p>
                  </a:txBody>
                  <a:tcPr marL="25674" marR="25674" marT="17116" marB="171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29495"/>
                  </a:ext>
                </a:extLst>
              </a:tr>
              <a:tr h="25898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>
                          <a:effectLst/>
                        </a:rPr>
                        <a:t>Заполнение поля Email address в нижнем регистре</a:t>
                      </a: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044612"/>
                  </a:ext>
                </a:extLst>
              </a:tr>
              <a:tr h="25898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>
                          <a:effectLst/>
                        </a:rPr>
                        <a:t>Заполнение поля Email address в верхнем регистре</a:t>
                      </a: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99323"/>
                  </a:ext>
                </a:extLst>
              </a:tr>
              <a:tr h="4118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>
                          <a:effectLst/>
                        </a:rPr>
                        <a:t>Заполнение поля Email address с цифрами в имени пользователя</a:t>
                      </a: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25238"/>
                  </a:ext>
                </a:extLst>
              </a:tr>
              <a:tr h="4118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>
                          <a:effectLst/>
                        </a:rPr>
                        <a:t>Заполнение поля Email address с цифрами в доменной части</a:t>
                      </a: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989528"/>
                  </a:ext>
                </a:extLst>
              </a:tr>
              <a:tr h="4118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dirty="0">
                          <a:effectLst/>
                        </a:rPr>
                        <a:t>Заполнение поля </a:t>
                      </a:r>
                      <a:r>
                        <a:rPr lang="ru-RU" sz="1100" dirty="0" err="1">
                          <a:effectLst/>
                        </a:rPr>
                        <a:t>Email</a:t>
                      </a:r>
                      <a:r>
                        <a:rPr lang="ru-RU" sz="1100" dirty="0">
                          <a:effectLst/>
                        </a:rPr>
                        <a:t> </a:t>
                      </a:r>
                      <a:r>
                        <a:rPr lang="ru-RU" sz="1100" dirty="0" err="1">
                          <a:effectLst/>
                        </a:rPr>
                        <a:t>address</a:t>
                      </a:r>
                      <a:r>
                        <a:rPr lang="ru-RU" sz="1100" dirty="0">
                          <a:effectLst/>
                        </a:rPr>
                        <a:t> с дефисом в имени пользователя</a:t>
                      </a: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686977"/>
                  </a:ext>
                </a:extLst>
              </a:tr>
              <a:tr h="4118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>
                          <a:effectLst/>
                        </a:rPr>
                        <a:t>Заполнение поля Email address с дефисом в доменной части</a:t>
                      </a: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525025"/>
                  </a:ext>
                </a:extLst>
              </a:tr>
              <a:tr h="4118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>
                          <a:effectLst/>
                        </a:rPr>
                        <a:t>Заполнение поля Email address со знаком подчеркивания в имени пользователя</a:t>
                      </a: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04850"/>
                  </a:ext>
                </a:extLst>
              </a:tr>
              <a:tr h="4118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>
                          <a:effectLst/>
                        </a:rPr>
                        <a:t>Заполнение поля Email address со знаком подчеркивания в доменной части</a:t>
                      </a: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480018"/>
                  </a:ext>
                </a:extLst>
              </a:tr>
              <a:tr h="4118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>
                          <a:effectLst/>
                        </a:rPr>
                        <a:t>Заполнение поля Email address с точками в имени пользователя</a:t>
                      </a: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300" dirty="0">
                        <a:effectLst/>
                      </a:endParaRPr>
                    </a:p>
                  </a:txBody>
                  <a:tcPr marL="25674" marR="25674" marT="17116" marB="1711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98594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1100</Words>
  <Application>Microsoft Office PowerPoint</Application>
  <PresentationFormat>Экран (16:9)</PresentationFormat>
  <Paragraphs>213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Montserrat Medium</vt:lpstr>
      <vt:lpstr>Arial</vt:lpstr>
      <vt:lpstr>Montserrat ExtraBold</vt:lpstr>
      <vt:lpstr>Inter</vt:lpstr>
      <vt:lpstr>Montserrat</vt:lpstr>
      <vt:lpstr>Calibri</vt:lpstr>
      <vt:lpstr>Simple Light</vt:lpstr>
      <vt:lpstr>Тема Office</vt:lpstr>
      <vt:lpstr>Simple Light</vt:lpstr>
      <vt:lpstr>Презентация PowerPoint</vt:lpstr>
      <vt:lpstr>Содержание</vt:lpstr>
      <vt:lpstr>Майнд-карта жизненного цикла тестирования ПО</vt:lpstr>
      <vt:lpstr>Майнд-карта методологии разработки ПО</vt:lpstr>
      <vt:lpstr>Тестовая документация: чек-лист</vt:lpstr>
      <vt:lpstr>Тестовая документация: тест-кейсы</vt:lpstr>
      <vt:lpstr>Тестовая документация: баг-репорты</vt:lpstr>
      <vt:lpstr>Применение техник тест-дизайна: чек лист</vt:lpstr>
      <vt:lpstr>Применение техник тест-дизайна: тест-кейсы</vt:lpstr>
      <vt:lpstr>Листинг автотеста</vt:lpstr>
      <vt:lpstr>Листинг автотеста</vt:lpstr>
      <vt:lpstr>Результат выполнения автотеста</vt:lpstr>
      <vt:lpstr>Анализ результатов тестирования выбранного приложения </vt:lpstr>
      <vt:lpstr>Выводы об оптимальности выбранной стратегии тестирования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Olga</dc:creator>
  <cp:lastModifiedBy>Olga</cp:lastModifiedBy>
  <cp:revision>47</cp:revision>
  <dcterms:modified xsi:type="dcterms:W3CDTF">2023-06-26T12:01:25Z</dcterms:modified>
</cp:coreProperties>
</file>